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</p:sldMasterIdLst>
  <p:notesMasterIdLst>
    <p:notesMasterId r:id="rId19"/>
  </p:notesMasterIdLst>
  <p:sldIdLst>
    <p:sldId id="328" r:id="rId2"/>
    <p:sldId id="256" r:id="rId3"/>
    <p:sldId id="304" r:id="rId4"/>
    <p:sldId id="298" r:id="rId5"/>
    <p:sldId id="297" r:id="rId6"/>
    <p:sldId id="326" r:id="rId7"/>
    <p:sldId id="324" r:id="rId8"/>
    <p:sldId id="321" r:id="rId9"/>
    <p:sldId id="316" r:id="rId10"/>
    <p:sldId id="277" r:id="rId11"/>
    <p:sldId id="286" r:id="rId12"/>
    <p:sldId id="299" r:id="rId13"/>
    <p:sldId id="322" r:id="rId14"/>
    <p:sldId id="288" r:id="rId15"/>
    <p:sldId id="291" r:id="rId16"/>
    <p:sldId id="327" r:id="rId17"/>
    <p:sldId id="32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0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06146-747D-494D-8E2C-8C609C5D892B}" type="datetimeFigureOut">
              <a:rPr lang="ru-RU" smtClean="0"/>
              <a:t>01.07.2020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71E93-F00A-48AF-9586-7C82FEEF8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83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71E93-F00A-48AF-9586-7C82FEEF8AE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4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DD67-B735-485D-8579-D4CD9C547D5F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8AD-1312-4C25-AECA-9B201685E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68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DD67-B735-485D-8579-D4CD9C547D5F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8AD-1312-4C25-AECA-9B201685E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50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DD67-B735-485D-8579-D4CD9C547D5F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8AD-1312-4C25-AECA-9B201685E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3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DD67-B735-485D-8579-D4CD9C547D5F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8AD-1312-4C25-AECA-9B201685E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13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DD67-B735-485D-8579-D4CD9C547D5F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8AD-1312-4C25-AECA-9B201685E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03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DD67-B735-485D-8579-D4CD9C547D5F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8AD-1312-4C25-AECA-9B201685E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48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DD67-B735-485D-8579-D4CD9C547D5F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8AD-1312-4C25-AECA-9B201685E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51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DD67-B735-485D-8579-D4CD9C547D5F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8AD-1312-4C25-AECA-9B201685E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47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DD67-B735-485D-8579-D4CD9C547D5F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8AD-1312-4C25-AECA-9B201685E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85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DD67-B735-485D-8579-D4CD9C547D5F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8AD-1312-4C25-AECA-9B201685E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3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DD67-B735-485D-8579-D4CD9C547D5F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F8AD-1312-4C25-AECA-9B201685E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07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DDD67-B735-485D-8579-D4CD9C547D5F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F8AD-1312-4C25-AECA-9B201685E3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99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39" r:id="rId2"/>
    <p:sldLayoutId id="2147484640" r:id="rId3"/>
    <p:sldLayoutId id="2147484641" r:id="rId4"/>
    <p:sldLayoutId id="2147484642" r:id="rId5"/>
    <p:sldLayoutId id="2147484643" r:id="rId6"/>
    <p:sldLayoutId id="2147484644" r:id="rId7"/>
    <p:sldLayoutId id="2147484645" r:id="rId8"/>
    <p:sldLayoutId id="2147484646" r:id="rId9"/>
    <p:sldLayoutId id="2147484647" r:id="rId10"/>
    <p:sldLayoutId id="21474846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764704"/>
            <a:ext cx="11018440" cy="54726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 исследователей масс-медиа (НАММИ)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Онлайн круглый стол-семинар</a:t>
            </a:r>
            <a:b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40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Этнические СМИ в структуре современной региональной журналистики</a:t>
            </a:r>
            <a:r>
              <a:rPr lang="ru-RU" sz="40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40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исследовательские аспекты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посвященный Дню национальной печати </a:t>
            </a:r>
            <a:b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Республики Саха (Якутия)</a:t>
            </a:r>
            <a:b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июня 2020 года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9376" y="2575002"/>
            <a:ext cx="627017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999" y="332656"/>
            <a:ext cx="4609099" cy="214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5098" y="-129733"/>
            <a:ext cx="5431437" cy="32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169" y="2996952"/>
            <a:ext cx="4674366" cy="357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6703194" cy="446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1" y="3904716"/>
            <a:ext cx="4398949" cy="295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89980" y="4271964"/>
            <a:ext cx="4378021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Якутская жизнь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9416" y="169091"/>
            <a:ext cx="3960440" cy="5708182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303912" y="513956"/>
            <a:ext cx="4752528" cy="1065807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«Якутская жизнь»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(«Саха </a:t>
            </a:r>
            <a:r>
              <a:rPr lang="ru-RU" sz="2800" b="1" dirty="0" err="1">
                <a:solidFill>
                  <a:srgbClr val="002060"/>
                </a:solidFill>
              </a:rPr>
              <a:t>олого</a:t>
            </a:r>
            <a:r>
              <a:rPr lang="ru-RU" sz="2800" b="1" dirty="0">
                <a:solidFill>
                  <a:srgbClr val="002060"/>
                </a:solidFill>
              </a:rPr>
              <a:t>»)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16 февраля 1908 </a:t>
            </a:r>
            <a:r>
              <a:rPr lang="ru-RU" sz="2800" b="1" dirty="0" smtClean="0">
                <a:solidFill>
                  <a:srgbClr val="002060"/>
                </a:solidFill>
              </a:rPr>
              <a:t>года – 1909 г.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1579764"/>
            <a:ext cx="7056784" cy="4173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365126"/>
            <a:ext cx="10370368" cy="903636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Создатели и авторы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Василий Васильевич Никифоров (1866-192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7220" y="1278045"/>
            <a:ext cx="2351660" cy="3169721"/>
          </a:xfrm>
        </p:spPr>
      </p:pic>
      <p:pic>
        <p:nvPicPr>
          <p:cNvPr id="8" name="Рисунок 7" descr="Всеволод Михайлович Ионов (1951-192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4232" y="1196752"/>
            <a:ext cx="2276504" cy="3251014"/>
          </a:xfrm>
          <a:prstGeom prst="rect">
            <a:avLst/>
          </a:prstGeom>
        </p:spPr>
      </p:pic>
      <p:pic>
        <p:nvPicPr>
          <p:cNvPr id="9" name="Рисунок 8" descr="Ельпидифор Михайлович Егасов (1882-192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30965" y="1207406"/>
            <a:ext cx="2050942" cy="3240360"/>
          </a:xfrm>
          <a:prstGeom prst="rect">
            <a:avLst/>
          </a:prstGeom>
        </p:spPr>
      </p:pic>
      <p:pic>
        <p:nvPicPr>
          <p:cNvPr id="10" name="Рисунок 9" descr="Николай Егорович Афанасьев (1877-195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3993" y="1196752"/>
            <a:ext cx="2111735" cy="32403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7220" y="4639945"/>
            <a:ext cx="2460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Василий Васильевич Никифоров-Кюлюмнюр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(1866 – 1928)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2951" y="4588258"/>
            <a:ext cx="1936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Николай Егорович Афанасьев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(1877 - 1956)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97454" y="4653137"/>
            <a:ext cx="20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Ельпидифор</a:t>
            </a:r>
            <a:r>
              <a:rPr lang="ru-RU" b="1" dirty="0"/>
              <a:t> Михайлович Егасов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(1882 - 1921)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28249" y="4612286"/>
            <a:ext cx="1656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Всеволод Михайлович Ионов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(1851 - 1922)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Кюлюмнюр\kra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984" y="252930"/>
            <a:ext cx="3360988" cy="641643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91544" y="1412776"/>
            <a:ext cx="3672408" cy="4320480"/>
          </a:xfrm>
        </p:spPr>
        <p:txBody>
          <a:bodyPr>
            <a:normAutofit/>
          </a:bodyPr>
          <a:lstStyle/>
          <a:p>
            <a:r>
              <a:rPr lang="ru-RU" sz="2800" b="1" dirty="0"/>
              <a:t>Иван Иванович Крафт</a:t>
            </a:r>
            <a:br>
              <a:rPr lang="ru-RU" sz="2800" b="1" dirty="0"/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(1856 – 1913) губернатор Якутской области в 1906-1912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Кюлюмнюр\%D0%9A%D1%81%D0%B5%D0%BD%D0%BE%D1%84%D0%BE%D0%BD%D1%82%D0%BE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832" y="204131"/>
            <a:ext cx="5786478" cy="667426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9536" y="404664"/>
            <a:ext cx="2520280" cy="5899720"/>
          </a:xfrm>
        </p:spPr>
        <p:txBody>
          <a:bodyPr>
            <a:noAutofit/>
          </a:bodyPr>
          <a:lstStyle/>
          <a:p>
            <a:r>
              <a:rPr lang="ru-RU" sz="2000" b="1" dirty="0"/>
              <a:t>В.В.Никифоров - Кюлюмнюр,</a:t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Гаврил </a:t>
            </a:r>
            <a:r>
              <a:rPr lang="ru-RU" sz="2000" b="1" dirty="0"/>
              <a:t>Васильевич Ксенофонтов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(1888 - 1938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), общественно-политический деятель, ученый-этнограф,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/>
              <a:t>Гаврил </a:t>
            </a:r>
            <a:r>
              <a:rPr lang="ru-RU" sz="2000" b="1" dirty="0"/>
              <a:t>Васильевич Никифоров - </a:t>
            </a:r>
            <a:r>
              <a:rPr lang="ru-RU" sz="2000" b="1" dirty="0" err="1"/>
              <a:t>Манньыаттаах</a:t>
            </a:r>
            <a:r>
              <a:rPr lang="ru-RU" sz="2000" b="1" dirty="0"/>
              <a:t> </a:t>
            </a:r>
            <a:r>
              <a:rPr lang="ru-RU" sz="2000" b="1" dirty="0" err="1"/>
              <a:t>уола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(1871 -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?) меценат, купец 1-й гильдии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620688"/>
            <a:ext cx="9001000" cy="914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Значение Дня национальной печати </a:t>
            </a:r>
            <a:r>
              <a:rPr lang="ru-RU" b="1" dirty="0" smtClean="0">
                <a:solidFill>
                  <a:srgbClr val="002060"/>
                </a:solidFill>
              </a:rPr>
              <a:t>РС(Я) для </a:t>
            </a:r>
            <a:r>
              <a:rPr lang="ru-RU" b="1" dirty="0" smtClean="0">
                <a:solidFill>
                  <a:srgbClr val="002060"/>
                </a:solidFill>
              </a:rPr>
              <a:t>исследователей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1384" y="1916832"/>
            <a:ext cx="10945216" cy="360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sz="2000" dirty="0" smtClean="0"/>
              <a:t>Для исторической науки и для истории журналистики важно более детальное изучение первых газет, выходивших в Якутске с 1907 по 1919 гг. В том числе поиск ответов на вопросы: </a:t>
            </a:r>
          </a:p>
          <a:p>
            <a:r>
              <a:rPr lang="sah-RU" sz="2000" dirty="0" smtClean="0"/>
              <a:t>1. Какую </a:t>
            </a:r>
            <a:r>
              <a:rPr lang="sah-RU" sz="2000" dirty="0"/>
              <a:t>роль сыграли первые </a:t>
            </a:r>
            <a:r>
              <a:rPr lang="sah-RU" sz="2000" dirty="0" smtClean="0"/>
              <a:t>издания в объединении якутской интеллигенции?</a:t>
            </a:r>
            <a:endParaRPr lang="sah-RU" sz="2000" dirty="0"/>
          </a:p>
          <a:p>
            <a:r>
              <a:rPr lang="sah-RU" sz="2000" dirty="0" smtClean="0"/>
              <a:t>2. Каковы были основные тренды </a:t>
            </a:r>
            <a:r>
              <a:rPr lang="sah-RU" sz="2000" dirty="0"/>
              <a:t>общественной мысли на переломе </a:t>
            </a:r>
            <a:r>
              <a:rPr lang="sah-RU" sz="2000" dirty="0" smtClean="0"/>
              <a:t>эпох?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Что касается нашего времени, важно понять каким быть региональным, этническим СМИ в новой цифровой эпохе?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Учреждение Дня печати будет способствовать стимулированию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исследовательских проектов – современного состояния системы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массмедиа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Якутии.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этой связи, нам важно обменяться мнениями в каком ключе, направлении вести исследования региональных и этнических СМИ.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4365104"/>
            <a:ext cx="761804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664" y="1268760"/>
            <a:ext cx="6702896" cy="3024336"/>
          </a:xfrm>
        </p:spPr>
        <p:txBody>
          <a:bodyPr>
            <a:noAutofit/>
          </a:bodyPr>
          <a:lstStyle/>
          <a:p>
            <a:pPr algn="ctr"/>
            <a:r>
              <a:rPr lang="sah-RU" sz="48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</a:t>
            </a:r>
            <a:br>
              <a:rPr lang="sah-RU" sz="48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ah-RU" sz="48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sah-RU" sz="4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Якутский край”</a:t>
            </a:r>
            <a:br>
              <a:rPr lang="sah-RU" sz="4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ah-RU" sz="4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“САХА ДОЙДУТА”</a:t>
            </a:r>
            <a:br>
              <a:rPr lang="sah-RU" sz="4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ah-RU" sz="4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(1907-1908)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0912" y="5085184"/>
            <a:ext cx="9744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Олег Сидоров, к.ф.н., доцент, зав. кафедрой журналистики ФЛФ СВФУ им. М.К. Аммосова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548680"/>
            <a:ext cx="7924800" cy="137160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Начало истории периодической печати Якутии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49678" y="2132856"/>
            <a:ext cx="7924800" cy="3666728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20 августа 1861 г.</a:t>
            </a:r>
            <a:r>
              <a:rPr lang="ru-RU" sz="2200" dirty="0">
                <a:solidFill>
                  <a:schemeClr val="tx1"/>
                </a:solidFill>
              </a:rPr>
              <a:t> - </a:t>
            </a:r>
            <a:r>
              <a:rPr lang="sah-RU" sz="2200" dirty="0">
                <a:solidFill>
                  <a:schemeClr val="tx1"/>
                </a:solidFill>
                <a:latin typeface="Calibri" pitchFamily="34" charset="0"/>
              </a:rPr>
              <a:t>открытие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Calibri" pitchFamily="34" charset="0"/>
              </a:rPr>
              <a:t>типография при Якутском областном правлении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1864 год.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1900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ыход первого периодического издания – «Памятные книжки Якутской области» Статистического комитета при </a:t>
            </a:r>
            <a:r>
              <a:rPr lang="ru-RU" dirty="0">
                <a:solidFill>
                  <a:schemeClr val="tx1"/>
                </a:solidFill>
              </a:rPr>
              <a:t>областном </a:t>
            </a:r>
            <a:r>
              <a:rPr lang="ru-RU" dirty="0" smtClean="0">
                <a:solidFill>
                  <a:schemeClr val="tx1"/>
                </a:solidFill>
              </a:rPr>
              <a:t>правлении. 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16 апреля 1887 года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> «</a:t>
            </a:r>
            <a:r>
              <a:rPr lang="ru-RU" dirty="0">
                <a:solidFill>
                  <a:schemeClr val="tx1"/>
                </a:solidFill>
              </a:rPr>
              <a:t>Якутские Епархиальные ведомости» </a:t>
            </a:r>
          </a:p>
          <a:p>
            <a:r>
              <a:rPr lang="ru-RU" sz="3500" b="1" dirty="0">
                <a:solidFill>
                  <a:schemeClr val="accent1">
                    <a:lumMod val="75000"/>
                  </a:schemeClr>
                </a:solidFill>
              </a:rPr>
              <a:t>8 января 1892 года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> «Якутские </a:t>
            </a:r>
            <a:r>
              <a:rPr lang="ru-RU" dirty="0">
                <a:solidFill>
                  <a:schemeClr val="tx1"/>
                </a:solidFill>
              </a:rPr>
              <a:t>областные ведомости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3500" b="1" dirty="0">
                <a:solidFill>
                  <a:schemeClr val="accent1">
                    <a:lumMod val="75000"/>
                  </a:schemeClr>
                </a:solidFill>
              </a:rPr>
              <a:t>1907 год </a:t>
            </a:r>
            <a:r>
              <a:rPr lang="ru-RU" dirty="0" smtClean="0">
                <a:solidFill>
                  <a:schemeClr val="tx1"/>
                </a:solidFill>
              </a:rPr>
              <a:t>– «Якутский край» – «Саха дойдута»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Первая частная типография </a:t>
            </a:r>
            <a:r>
              <a:rPr lang="ru-RU" dirty="0" err="1" smtClean="0">
                <a:solidFill>
                  <a:schemeClr val="tx1"/>
                </a:solidFill>
              </a:rPr>
              <a:t>Вас.Вас</a:t>
            </a:r>
            <a:r>
              <a:rPr lang="ru-RU" dirty="0" smtClean="0">
                <a:solidFill>
                  <a:schemeClr val="tx1"/>
                </a:solidFill>
              </a:rPr>
              <a:t>. Жарова, учителя гимназии.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312024" y="622282"/>
            <a:ext cx="3672408" cy="14043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«Якутский край»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«Саха дойдута»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 1 июля 1907 года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8236"/>
            <a:ext cx="4210932" cy="612309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13212"/>
            <a:ext cx="5181600" cy="3376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4687" y="1124744"/>
            <a:ext cx="2776190" cy="1063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2800" b="1" dirty="0">
                <a:solidFill>
                  <a:srgbClr val="002060"/>
                </a:solidFill>
              </a:rPr>
              <a:t>Саха дойдута»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00" y="76763"/>
            <a:ext cx="4163726" cy="612068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91" y="180911"/>
            <a:ext cx="4134437" cy="60165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-1"/>
            <a:ext cx="9645298" cy="609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16" y="228601"/>
            <a:ext cx="4041775" cy="294673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1" y="2708921"/>
            <a:ext cx="5396657" cy="37356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6" y="624688"/>
            <a:ext cx="4192063" cy="310782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726363" y="3933057"/>
            <a:ext cx="34822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Издание «Саха дойдута» стало возможным благодаря так называемому «письму Бетлингка</a:t>
            </a:r>
            <a:r>
              <a:rPr lang="ru-RU" b="1" dirty="0" smtClean="0">
                <a:solidFill>
                  <a:srgbClr val="002060"/>
                </a:solidFill>
              </a:rPr>
              <a:t>».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593177" cy="3639939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Отто фон </a:t>
            </a:r>
            <a:r>
              <a:rPr lang="ru-RU" sz="3200" b="1" dirty="0" err="1" smtClean="0"/>
              <a:t>Бётлингк</a:t>
            </a:r>
            <a:r>
              <a:rPr lang="ru-RU" sz="3200" b="1" dirty="0" smtClean="0">
                <a:solidFill>
                  <a:srgbClr val="002060"/>
                </a:solidFill>
              </a:rPr>
              <a:t> 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(1815-1904) – немецкий и русский индолог, санскритолог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Бетлингк Книг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56910" y="390222"/>
            <a:ext cx="2387506" cy="3258004"/>
          </a:xfrm>
        </p:spPr>
      </p:pic>
      <p:pic>
        <p:nvPicPr>
          <p:cNvPr id="5" name="Рисунок 4" descr="Бетлинг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7039" y="365125"/>
            <a:ext cx="2947917" cy="3293622"/>
          </a:xfrm>
          <a:prstGeom prst="rect">
            <a:avLst/>
          </a:prstGeom>
        </p:spPr>
      </p:pic>
      <p:pic>
        <p:nvPicPr>
          <p:cNvPr id="74754" name="Picture 2" descr="C:\Users\О.Г.Сидоров\Documents\Конференция МГУ 2015\200px-Бетлинг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3252" y="260648"/>
            <a:ext cx="2631428" cy="4236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95400" y="3870935"/>
            <a:ext cx="8249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В 1851 году немецкий лингвист Отто фон </a:t>
            </a:r>
            <a:r>
              <a:rPr lang="ru-RU" sz="1600" b="1" dirty="0" err="1"/>
              <a:t>Бётлингк</a:t>
            </a:r>
            <a:r>
              <a:rPr lang="ru-RU" sz="1600" b="1" dirty="0"/>
              <a:t>, автор монографии «О языке якутов», создает якутский алфавит. Его система была основана на кириллическом алфавите и более точно отражала якутскую фонетику. На этом алфавите были изданы олонхо «</a:t>
            </a:r>
            <a:r>
              <a:rPr lang="ru-RU" sz="1600" b="1" dirty="0" err="1"/>
              <a:t>Эрэйдээх-Буруйдаах</a:t>
            </a:r>
            <a:r>
              <a:rPr lang="ru-RU" sz="1600" b="1" dirty="0"/>
              <a:t> Эр-</a:t>
            </a:r>
            <a:r>
              <a:rPr lang="ru-RU" sz="1600" b="1" dirty="0" err="1"/>
              <a:t>Соготох</a:t>
            </a:r>
            <a:r>
              <a:rPr lang="ru-RU" sz="1600" b="1" dirty="0"/>
              <a:t>», «</a:t>
            </a:r>
            <a:r>
              <a:rPr lang="ru-RU" sz="1600" b="1" dirty="0" err="1"/>
              <a:t>Ахтыылар</a:t>
            </a:r>
            <a:r>
              <a:rPr lang="ru-RU" sz="1600" b="1" dirty="0"/>
              <a:t>» А. Уваровского, «Образцы народной литературы якутов», «Словарь якутского языка» Э.К. Пекарского, первые газеты и журналы на якутском языке «Саха дойдута», «Саха олого», «Саха сангата»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ah-RU" sz="4000" b="1" dirty="0" smtClean="0">
                <a:solidFill>
                  <a:srgbClr val="002060"/>
                </a:solidFill>
              </a:rPr>
              <a:t>Якутск в начале ХХ века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877" y="692696"/>
            <a:ext cx="4053661" cy="260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О.Г.Сидоров\Documents\1900_Plan_Yakut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432" y="1340769"/>
            <a:ext cx="5476874" cy="4655493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7714" y="3501008"/>
            <a:ext cx="40871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9851</TotalTime>
  <Words>386</Words>
  <Application>Microsoft Office PowerPoint</Application>
  <PresentationFormat>Широкоэкранный</PresentationFormat>
  <Paragraphs>41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 Национальная ассоциации исследователей масс-медиа (НАММИ)  Онлайн круглый стол-семинар  «Этнические СМИ в структуре современной региональной журналистики:  исследовательские аспекты» посвященный Дню национальной печати  Республики Саха (Якутия) 30 июня 2020 года </vt:lpstr>
      <vt:lpstr>Газета  “Якутский край” “САХА ДОЙДУТА” (1907-1908)</vt:lpstr>
      <vt:lpstr>Начало истории периодической печати Якутии </vt:lpstr>
      <vt:lpstr>«Якутский край» «Саха дойдута»  1 июля 1907 года</vt:lpstr>
      <vt:lpstr> «Саха дойдута» </vt:lpstr>
      <vt:lpstr>Презентация PowerPoint</vt:lpstr>
      <vt:lpstr>Презентация PowerPoint</vt:lpstr>
      <vt:lpstr>Отто фон Бётлингк  (1815-1904) – немецкий и русский индолог, санскритолог</vt:lpstr>
      <vt:lpstr>Якутск в начале ХХ века</vt:lpstr>
      <vt:lpstr>Презентация PowerPoint</vt:lpstr>
      <vt:lpstr>Презентация PowerPoint</vt:lpstr>
      <vt:lpstr>Презентация PowerPoint</vt:lpstr>
      <vt:lpstr>Создатели и авторы </vt:lpstr>
      <vt:lpstr>Иван Иванович Крафт (1856 – 1913) губернатор Якутской области в 1906-1912 гг.</vt:lpstr>
      <vt:lpstr>В.В.Никифоров - Кюлюмнюр,  Гаврил Васильевич Ксенофонтов (1888 - 1938), общественно-политический деятель, ученый-этнограф,  Гаврил Васильевич Никифоров - Манньыаттаах уола (1871 - ?) меценат, купец 1-й гильдии </vt:lpstr>
      <vt:lpstr>Значение Дня национальной печати РС(Я) для исследователей</vt:lpstr>
      <vt:lpstr>Спасибо за внимание!</vt:lpstr>
    </vt:vector>
  </TitlesOfParts>
  <Company>ЯГУ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ЦТО</dc:creator>
  <cp:lastModifiedBy>Flf-nout</cp:lastModifiedBy>
  <cp:revision>124</cp:revision>
  <dcterms:created xsi:type="dcterms:W3CDTF">2013-03-28T07:41:24Z</dcterms:created>
  <dcterms:modified xsi:type="dcterms:W3CDTF">2020-07-02T04:47:03Z</dcterms:modified>
</cp:coreProperties>
</file>